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14"/>
  </p:notesMasterIdLst>
  <p:handoutMasterIdLst>
    <p:handoutMasterId r:id="rId1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15" d="100"/>
          <a:sy n="115" d="100"/>
        </p:scale>
        <p:origin x="684" y="1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viewProps" Target="view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December 9,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8728" y="2062347"/>
            <a:ext cx="6119368" cy="1234730"/>
          </a:xfrm>
        </p:spPr>
        <p:txBody>
          <a:bodyPr/>
          <a:lstStyle/>
          <a:p>
            <a:r>
              <a:rPr dirty="0"/>
              <a:t>rating SJT from Q61 to 114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Wednesday, December 09,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64. “There may have been an abnormality on the x-ray yesterday, but I’m not sure.”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table5762911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Q49: 109. Apologise to Mrs McDermott if Jeremy’s comment has confused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table5762911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Q50: 110. Ignore Jeremy’s comment and continue the conversation with Mrs McDermott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chart5762911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Q50: 110. Ignore Jeremy’s comment and continue the conversation with Mrs McDermott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table5762911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Q51: 111. After the consultation, explain to Jeremy that that was an inappropriate time to bring up the article.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chart5762911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Q51: 111. After the consultation, explain to Jeremy that that was an inappropriate time to bring up the article.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table5762911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Q52: 112. Explain to Mrs McDermott that Jeremy is still studying for his medical degree.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chart5762912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Q52: 112. Explain to Mrs McDermott that Jeremy is still studying for his medical degree.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table5762912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Q53: 113. Ask Jeremy to explain to the patient why he believes his alternative drug is more effective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chart576291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Q53: 113. Ask Jeremy to explain to the patient why he believes his alternative drug is more effective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table576291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Q54: 114. After the consultation, explain to Jeremy that raising his idea in front of Mrs McDermott caused her to be confused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14</a:t>
            </a:r>
          </a:p>
        </p:txBody>
      </p:sp>
      <p:pic>
        <p:nvPicPr>
          <p:cNvPr id="4" name="Picture 3" descr="chart5762912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65. “It could have been that the picture was not clear enough on yesterday’s x-ray.”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chart5762911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Q54: 114. After the consultation, explain to Jeremy that raising his idea in front of Mrs McDermott caused her to be confused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14</a:t>
            </a:r>
          </a:p>
        </p:txBody>
      </p:sp>
      <p:pic>
        <p:nvPicPr>
          <p:cNvPr id="4" name="Picture 3" descr="table5762912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65. “It could have been that the picture was not clear enough on yesterday’s x-ray.”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table5762911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66. That Helen and her partner are having a private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237    Skipped: 5</a:t>
            </a:r>
          </a:p>
        </p:txBody>
      </p:sp>
      <p:pic>
        <p:nvPicPr>
          <p:cNvPr id="4" name="Picture 3" descr="chart57629118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66. That Helen and her partner are having a private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237    Skipped: 5</a:t>
            </a:r>
          </a:p>
        </p:txBody>
      </p:sp>
      <p:pic>
        <p:nvPicPr>
          <p:cNvPr id="4" name="Picture 3" descr="table57629118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67. That the partner’s shouting may be disturbing other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237    Skipped: 5</a:t>
            </a:r>
          </a:p>
        </p:txBody>
      </p:sp>
      <p:pic>
        <p:nvPicPr>
          <p:cNvPr id="4" name="Picture 3" descr="chart5762911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67. That the partner’s shouting may be disturbing other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237    Skipped: 5</a:t>
            </a:r>
          </a:p>
        </p:txBody>
      </p:sp>
      <p:pic>
        <p:nvPicPr>
          <p:cNvPr id="4" name="Picture 3" descr="table5762911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68. That Helen’s patient confidentiality is at risk of being compromised.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chart5762911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68. That Helen’s patient confidentiality is at risk of being compromised.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table5762911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69. That Helen’s partner may become physically aggressive.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237    Skipped: 5</a:t>
            </a:r>
          </a:p>
        </p:txBody>
      </p:sp>
      <p:pic>
        <p:nvPicPr>
          <p:cNvPr id="4" name="Picture 3" descr="chart5762911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Saturday, November 28, 2020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244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234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69. That Helen’s partner may become physically aggressive.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237    Skipped: 5</a:t>
            </a:r>
          </a:p>
        </p:txBody>
      </p:sp>
      <p:pic>
        <p:nvPicPr>
          <p:cNvPr id="4" name="Picture 3" descr="table5762911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70. That the partner’s behaviour is not appropriate for a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chart5762911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70. That the partner’s behaviour is not appropriate for a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table5762911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71. That Helen may need support to deal with her partner’s 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chart5762992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71. That Helen may need support to deal with her partner’s 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table5762992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72. That it is not your job to mediate between patients and their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chart5762992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72. That it is not your job to mediate between patients and their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table5762992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73. That hospital security might be better qualified to intervene in the discussion.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chart5762991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73. That hospital security might be better qualified to intervene in the discussion.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236    Skipped: 6</a:t>
            </a:r>
          </a:p>
        </p:txBody>
      </p:sp>
      <p:pic>
        <p:nvPicPr>
          <p:cNvPr id="4" name="Picture 3" descr="table5762991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74. “Would it be possible to switch back to the previous rota?”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chart576291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61. "The consultant asked for the chest x-ray but I’m not sure why.”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239    Skipped: 3</a:t>
            </a:r>
          </a:p>
        </p:txBody>
      </p:sp>
      <p:pic>
        <p:nvPicPr>
          <p:cNvPr id="4" name="Picture 3" descr="chart5762911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74. “Would it be possible to switch back to the previous rota?”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table5762911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75. “Everyone is struggling to adjust to the new rota; I think they preferred the old rota.”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chart5762911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75. “Everyone is struggling to adjust to the new rota; I think they preferred the old rota.”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table5762911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76. “Was it necessary to change the rota?”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chart5762911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76. “Was it necessary to change the rota?”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table5762911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77. “I have noticed that everyone is more tired and team morale seems low since you changed the rota.”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chart5762911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77. “I have noticed that everyone is more tired and team morale seems low since you changed the rota.”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table5762911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78. “It might be a good idea to discuss the new rota at a meeting with the whole team.”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chart5762911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78. “It might be a good idea to discuss the new rota at a meeting with the whole team.”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table5762911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79. “I think people need some time to adjust to the new rota.”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02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61. "The consultant asked for the chest x-ray but I’m not sure why.”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239    Skipped: 3</a:t>
            </a:r>
          </a:p>
        </p:txBody>
      </p:sp>
      <p:pic>
        <p:nvPicPr>
          <p:cNvPr id="4" name="Picture 3" descr="table5762911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79. “I think people need some time to adjust to the new rota.”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02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80. “It’s not too bad.”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chart5763002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80. “It’s not too bad.”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234    Skipped: 8</a:t>
            </a:r>
          </a:p>
        </p:txBody>
      </p:sp>
      <p:pic>
        <p:nvPicPr>
          <p:cNvPr id="4" name="Picture 3" descr="table5763002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81. Ignore the nurses, leaving the staff room to eat your lunch elsewhere.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chart5762911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81. Ignore the nurses, leaving the staff room to eat your lunch elsewhere.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table5762911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82. Find the FY2 to tell her what you heard the nurses saying about 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95" y="1049658"/>
            <a:ext cx="7021009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82. Find the FY2 to tell her what you heard the nurses saying about 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811952"/>
            <a:ext cx="8144000" cy="204442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83. Inform a senior colleague that the FY2’s behaviour is upsetting the nursing staff.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83. Inform a senior colleague that the FY2’s behaviour is upsetting the nursing staff.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84. Advise the nurses you are aware of a change in the FY2’s behaviour, discussing this in more detail with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chart5762911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62. “I’m not sure why you need one if you had one yesterday; I’ll cancel the chest x-ray.”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chart5762911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84. Advise the nurses you are aware of a change in the FY2’s behaviour, discussing this in more detail with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table5762911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“85. Speak to your FY2 colleague to find out if there is a reason for the recent change in her behaviour.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“85. Speak to your FY2 colleague to find out if there is a reason for the recent change in her behaviour.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86. Suggest the nurses speak to the FY2 directly if they are unhappy with her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chart5762911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86. Suggest the nurses speak to the FY2 directly if they are unhappy with her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table5762911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Q27: 87. Speak to other colleagues on your ward to see if they have noticed a change in the FY2’s behaviour.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25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Q27: 87. Speak to other colleagues on your ward to see if they have noticed a change in the FY2’s behaviour.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25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88. Advise the FY2 that you have observed a change in behaviour that is having a negative impact at 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25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88. Advise the FY2 that you have observed a change in behaviour that is having a negative impact at 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25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89. Reassure the FY2 she will feel less stressed when the exam is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62. “I’m not sure why you need one if you had one yesterday; I’ll cancel the chest x-ray.”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table5762911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89. Reassure the FY2 she will feel less stressed when the exam is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90. Ask the FY2 if she has considered speaking to her educational supervisor* about how she is feeling.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90. Ask the FY2 if she has considered speaking to her educational supervisor* about how she is feeling.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91. Ask the FY2 more about how she is feeling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91. Ask the FY2 more about how she is feeling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Q32: 92. Suggest taking on some of the FY2’s workload to allow her more time to study.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Q32: 92. Suggest taking on some of the FY2’s workload to allow her more time to study.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Q33: 93. Suggest the FY2 goes home if she does not feel able to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Q33: 93. Suggest the FY2 goes home if she does not feel able to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Q34: 94. Tell the FY2 that some of the nurses have noticed a change in her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63. “I’ll check that the consultant realises that you had a chest x-ray yesterday.”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chart5762911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Q34: 94. Tell the FY2 that some of the nurses have noticed a change in her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Q35: 95. That the ward nurse in charge must have a reason for wanting you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chart5763037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Q35: 95. That the ward nurse in charge must have a reason for wanting you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table5763037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Q36: 96. That the consultant probably knows the requirements of both wards the best.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37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Q36: 96. That the consultant probably knows the requirements of both wards the best.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37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Q37: 97. That you might learn more if you go and help out on an understaffed 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37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Q37: 97. That you might learn more if you go and help out on an understaffed 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37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Q38: 98. That you might have an easier afternoon if you stay on your current ward.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37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Q38: 98. That you might have an easier afternoon if you stay on your current ward.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37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Q39: 99. That the consultant expects you to do as you are told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chart5763037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63. “I’ll check that the consultant realises that you had a chest x-ray yesterday.”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table5762911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Q39: 99. That the consultant expects you to do as you are told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table5763037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Q40: 100. That your relationship with the ward nurse in charge might be negatively affected if you go to the other ward.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37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Q40: 100. That your relationship with the ward nurse in charge might be negatively affected if you go to the other ward.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37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Q41: 101. “Don’t worry, your father will be transferred next week.”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Q41: 101. “Don’t worry, your father will be transferred next week.”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Q42: 102. “Have you discussed how exhausted you are with your father?”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Q42: 102. “Have you discussed how exhausted you are with your father?”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Q43: 103. “Your father’s health is the most important thing to consider in deciding whether he can be transferred.”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Q43: 103. “Your father’s health is the most important thing to consider in deciding whether he can be transferred.”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Q44: 104. “It is not necessary for you to visit every day, I am sure he would be OK.”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chart5762911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64. “There may have been an abnormality on the x-ray yesterday, but I’m not sure.”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238    Skipped: 4</a:t>
            </a:r>
          </a:p>
        </p:txBody>
      </p:sp>
      <p:pic>
        <p:nvPicPr>
          <p:cNvPr id="4" name="Picture 3" descr="chart5762911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Q44: 104. “It is not necessary for you to visit every day, I am sure he would be OK.”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231    Skipped: 11</a:t>
            </a:r>
          </a:p>
        </p:txBody>
      </p:sp>
      <p:pic>
        <p:nvPicPr>
          <p:cNvPr id="4" name="Picture 3" descr="table5762911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Q45: 105. “I understand, it must be very tiring for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2911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Q45: 105. “I understand, it must be very tiring for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2911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Q46: 106. “Could you speak with your father on the phone, rather than visiting so often?”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52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Q46: 106. “Could you speak with your father on the phone, rather than visiting so often?”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52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Q47: 107. “It is important that you consider the impact that this is having on your own health.”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chart5763052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Q47: 107. “It is important that you consider the impact that this is having on your own health.”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232    Skipped: 10</a:t>
            </a:r>
          </a:p>
        </p:txBody>
      </p:sp>
      <p:pic>
        <p:nvPicPr>
          <p:cNvPr id="4" name="Picture 3" descr="table5763052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Q48: 108. Immediately ask to speak with Jeremy privately to discuss this with him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14</a:t>
            </a:r>
          </a:p>
        </p:txBody>
      </p:sp>
      <p:pic>
        <p:nvPicPr>
          <p:cNvPr id="4" name="Picture 3" descr="chart5762911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Q48: 108. Immediately ask to speak with Jeremy privately to discuss this with him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228    Skipped: 14</a:t>
            </a:r>
          </a:p>
        </p:txBody>
      </p:sp>
      <p:pic>
        <p:nvPicPr>
          <p:cNvPr id="4" name="Picture 3" descr="table5762911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Q49: 109. Apologise to Mrs McDermott if Jeremy’s comment has confused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229    Skipped: 13</a:t>
            </a:r>
          </a:p>
        </p:txBody>
      </p:sp>
      <p:pic>
        <p:nvPicPr>
          <p:cNvPr id="4" name="Picture 3" descr="chart5762911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290</TotalTime>
  <Words>2672</Words>
  <Application>Microsoft Office PowerPoint</Application>
  <PresentationFormat>On-screen Show (16:9)</PresentationFormat>
  <Paragraphs>222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110</vt:i4>
      </vt:variant>
    </vt:vector>
  </HeadingPairs>
  <TitlesOfParts>
    <vt:vector size="116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244</vt:lpstr>
      <vt:lpstr>Q1: 61. "The consultant asked for the chest x-ray but I’m not sure why.”</vt:lpstr>
      <vt:lpstr>Q1: 61. "The consultant asked for the chest x-ray but I’m not sure why.”</vt:lpstr>
      <vt:lpstr>Q2: 62. “I’m not sure why you need one if you had one yesterday; I’ll cancel the chest x-ray.”</vt:lpstr>
      <vt:lpstr>Q2: 62. “I’m not sure why you need one if you had one yesterday; I’ll cancel the chest x-ray.”</vt:lpstr>
      <vt:lpstr>Q3: 63. “I’ll check that the consultant realises that you had a chest x-ray yesterday.”</vt:lpstr>
      <vt:lpstr>Q3: 63. “I’ll check that the consultant realises that you had a chest x-ray yesterday.”</vt:lpstr>
      <vt:lpstr>Q4: 64. “There may have been an abnormality on the x-ray yesterday, but I’m not sure.”</vt:lpstr>
      <vt:lpstr>Q4: 64. “There may have been an abnormality on the x-ray yesterday, but I’m not sure.”</vt:lpstr>
      <vt:lpstr>Q5: 65. “It could have been that the picture was not clear enough on yesterday’s x-ray.”</vt:lpstr>
      <vt:lpstr>Q5: 65. “It could have been that the picture was not clear enough on yesterday’s x-ray.”</vt:lpstr>
      <vt:lpstr>Q6: 66. That Helen and her partner are having a private conversation</vt:lpstr>
      <vt:lpstr>Q6: 66. That Helen and her partner are having a private conversation</vt:lpstr>
      <vt:lpstr>Q7: 67. That the partner’s shouting may be disturbing other patients</vt:lpstr>
      <vt:lpstr>Q7: 67. That the partner’s shouting may be disturbing other patients</vt:lpstr>
      <vt:lpstr>Q8: 68. That Helen’s patient confidentiality is at risk of being compromised.</vt:lpstr>
      <vt:lpstr>Q8: 68. That Helen’s patient confidentiality is at risk of being compromised.</vt:lpstr>
      <vt:lpstr>Q9: 69. That Helen’s partner may become physically aggressive.</vt:lpstr>
      <vt:lpstr>Q9: 69. That Helen’s partner may become physically aggressive.</vt:lpstr>
      <vt:lpstr>Q10: 70. That the partner’s behaviour is not appropriate for a hospital</vt:lpstr>
      <vt:lpstr>Q10: 70. That the partner’s behaviour is not appropriate for a hospital</vt:lpstr>
      <vt:lpstr>Q11: 71. That Helen may need support to deal with her partner’s anger</vt:lpstr>
      <vt:lpstr>Q11: 71. That Helen may need support to deal with her partner’s anger</vt:lpstr>
      <vt:lpstr>Q12: 72. That it is not your job to mediate between patients and their families</vt:lpstr>
      <vt:lpstr>Q12: 72. That it is not your job to mediate between patients and their families</vt:lpstr>
      <vt:lpstr>Q13: 73. That hospital security might be better qualified to intervene in the discussion.</vt:lpstr>
      <vt:lpstr>Q13: 73. That hospital security might be better qualified to intervene in the discussion.</vt:lpstr>
      <vt:lpstr>Q14: 74. “Would it be possible to switch back to the previous rota?”</vt:lpstr>
      <vt:lpstr>Q14: 74. “Would it be possible to switch back to the previous rota?”</vt:lpstr>
      <vt:lpstr>Q15: 75. “Everyone is struggling to adjust to the new rota; I think they preferred the old rota.”</vt:lpstr>
      <vt:lpstr>Q15: 75. “Everyone is struggling to adjust to the new rota; I think they preferred the old rota.”</vt:lpstr>
      <vt:lpstr>Q16: 76. “Was it necessary to change the rota?”</vt:lpstr>
      <vt:lpstr>Q16: 76. “Was it necessary to change the rota?”</vt:lpstr>
      <vt:lpstr>Q17: 77. “I have noticed that everyone is more tired and team morale seems low since you changed the rota.”</vt:lpstr>
      <vt:lpstr>Q17: 77. “I have noticed that everyone is more tired and team morale seems low since you changed the rota.”</vt:lpstr>
      <vt:lpstr>Q18: 78. “It might be a good idea to discuss the new rota at a meeting with the whole team.”</vt:lpstr>
      <vt:lpstr>Q18: 78. “It might be a good idea to discuss the new rota at a meeting with the whole team.”</vt:lpstr>
      <vt:lpstr>Q19: 79. “I think people need some time to adjust to the new rota.”</vt:lpstr>
      <vt:lpstr>Q19: 79. “I think people need some time to adjust to the new rota.”</vt:lpstr>
      <vt:lpstr>Q20: 80. “It’s not too bad.”</vt:lpstr>
      <vt:lpstr>Q20: 80. “It’s not too bad.”</vt:lpstr>
      <vt:lpstr>Q21: 81. Ignore the nurses, leaving the staff room to eat your lunch elsewhere.</vt:lpstr>
      <vt:lpstr>Q21: 81. Ignore the nurses, leaving the staff room to eat your lunch elsewhere.</vt:lpstr>
      <vt:lpstr>Q22: 82. Find the FY2 to tell her what you heard the nurses saying about her.</vt:lpstr>
      <vt:lpstr>Q22: 82. Find the FY2 to tell her what you heard the nurses saying about her.</vt:lpstr>
      <vt:lpstr>Q23: 83. Inform a senior colleague that the FY2’s behaviour is upsetting the nursing staff.</vt:lpstr>
      <vt:lpstr>Q23: 83. Inform a senior colleague that the FY2’s behaviour is upsetting the nursing staff.</vt:lpstr>
      <vt:lpstr>Q24: 84. Advise the nurses you are aware of a change in the FY2’s behaviour, discussing this in more detail with them.</vt:lpstr>
      <vt:lpstr>Q24: 84. Advise the nurses you are aware of a change in the FY2’s behaviour, discussing this in more detail with them.</vt:lpstr>
      <vt:lpstr>Q25: “85. Speak to your FY2 colleague to find out if there is a reason for the recent change in her behaviour.</vt:lpstr>
      <vt:lpstr>Q25: “85. Speak to your FY2 colleague to find out if there is a reason for the recent change in her behaviour.</vt:lpstr>
      <vt:lpstr>Q26: 86. Suggest the nurses speak to the FY2 directly if they are unhappy with her conduct</vt:lpstr>
      <vt:lpstr>Q26: 86. Suggest the nurses speak to the FY2 directly if they are unhappy with her conduct</vt:lpstr>
      <vt:lpstr>Q27: 87. Speak to other colleagues on your ward to see if they have noticed a change in the FY2’s behaviour.</vt:lpstr>
      <vt:lpstr>Q27: 87. Speak to other colleagues on your ward to see if they have noticed a change in the FY2’s behaviour.</vt:lpstr>
      <vt:lpstr>Q28: 88. Advise the FY2 that you have observed a change in behaviour that is having a negative impact at work.</vt:lpstr>
      <vt:lpstr>Q28: 88. Advise the FY2 that you have observed a change in behaviour that is having a negative impact at work.</vt:lpstr>
      <vt:lpstr>Q29: 89. Reassure the FY2 she will feel less stressed when the exam is over</vt:lpstr>
      <vt:lpstr>Q29: 89. Reassure the FY2 she will feel less stressed when the exam is over</vt:lpstr>
      <vt:lpstr>Q30: 90. Ask the FY2 if she has considered speaking to her educational supervisor* about how she is feeling.</vt:lpstr>
      <vt:lpstr>Q30: 90. Ask the FY2 if she has considered speaking to her educational supervisor* about how she is feeling.</vt:lpstr>
      <vt:lpstr>Q31: 91. Ask the FY2 more about how she is feeling at work</vt:lpstr>
      <vt:lpstr>Q31: 91. Ask the FY2 more about how she is feeling at work</vt:lpstr>
      <vt:lpstr>Q32: 92. Suggest taking on some of the FY2’s workload to allow her more time to study.</vt:lpstr>
      <vt:lpstr>Q32: 92. Suggest taking on some of the FY2’s workload to allow her more time to study.</vt:lpstr>
      <vt:lpstr>Q33: 93. Suggest the FY2 goes home if she does not feel able to work</vt:lpstr>
      <vt:lpstr>Q33: 93. Suggest the FY2 goes home if she does not feel able to work</vt:lpstr>
      <vt:lpstr>Q34: 94. Tell the FY2 that some of the nurses have noticed a change in her behaviour</vt:lpstr>
      <vt:lpstr>Q34: 94. Tell the FY2 that some of the nurses have noticed a change in her behaviour</vt:lpstr>
      <vt:lpstr>Q35: 95. That the ward nurse in charge must have a reason for wanting you stay</vt:lpstr>
      <vt:lpstr>Q35: 95. That the ward nurse in charge must have a reason for wanting you stay</vt:lpstr>
      <vt:lpstr>Q36: 96. That the consultant probably knows the requirements of both wards the best.</vt:lpstr>
      <vt:lpstr>Q36: 96. That the consultant probably knows the requirements of both wards the best.</vt:lpstr>
      <vt:lpstr>Q37: 97. That you might learn more if you go and help out on an understaffed ward</vt:lpstr>
      <vt:lpstr>Q37: 97. That you might learn more if you go and help out on an understaffed ward</vt:lpstr>
      <vt:lpstr>Q38: 98. That you might have an easier afternoon if you stay on your current ward.</vt:lpstr>
      <vt:lpstr>Q38: 98. That you might have an easier afternoon if you stay on your current ward.</vt:lpstr>
      <vt:lpstr>Q39: 99. That the consultant expects you to do as you are told</vt:lpstr>
      <vt:lpstr>Q39: 99. That the consultant expects you to do as you are told</vt:lpstr>
      <vt:lpstr>Q40: 100. That your relationship with the ward nurse in charge might be negatively affected if you go to the other ward.</vt:lpstr>
      <vt:lpstr>Q40: 100. That your relationship with the ward nurse in charge might be negatively affected if you go to the other ward.</vt:lpstr>
      <vt:lpstr>Q41: 101. “Don’t worry, your father will be transferred next week.”</vt:lpstr>
      <vt:lpstr>Q41: 101. “Don’t worry, your father will be transferred next week.”</vt:lpstr>
      <vt:lpstr>Q42: 102. “Have you discussed how exhausted you are with your father?”</vt:lpstr>
      <vt:lpstr>Q42: 102. “Have you discussed how exhausted you are with your father?”</vt:lpstr>
      <vt:lpstr>Q43: 103. “Your father’s health is the most important thing to consider in deciding whether he can be transferred.”</vt:lpstr>
      <vt:lpstr>Q43: 103. “Your father’s health is the most important thing to consider in deciding whether he can be transferred.”</vt:lpstr>
      <vt:lpstr>Q44: 104. “It is not necessary for you to visit every day, I am sure he would be OK.”</vt:lpstr>
      <vt:lpstr>Q44: 104. “It is not necessary for you to visit every day, I am sure he would be OK.”</vt:lpstr>
      <vt:lpstr>Q45: 105. “I understand, it must be very tiring for you.”</vt:lpstr>
      <vt:lpstr>Q45: 105. “I understand, it must be very tiring for you.”</vt:lpstr>
      <vt:lpstr>Q46: 106. “Could you speak with your father on the phone, rather than visiting so often?”</vt:lpstr>
      <vt:lpstr>Q46: 106. “Could you speak with your father on the phone, rather than visiting so often?”</vt:lpstr>
      <vt:lpstr>Q47: 107. “It is important that you consider the impact that this is having on your own health.”</vt:lpstr>
      <vt:lpstr>Q47: 107. “It is important that you consider the impact that this is having on your own health.”</vt:lpstr>
      <vt:lpstr>Q48: 108. Immediately ask to speak with Jeremy privately to discuss this with him further</vt:lpstr>
      <vt:lpstr>Q48: 108. Immediately ask to speak with Jeremy privately to discuss this with him further</vt:lpstr>
      <vt:lpstr>Q49: 109. Apologise to Mrs McDermott if Jeremy’s comment has confused her</vt:lpstr>
      <vt:lpstr>Q49: 109. Apologise to Mrs McDermott if Jeremy’s comment has confused her</vt:lpstr>
      <vt:lpstr>Q50: 110. Ignore Jeremy’s comment and continue the conversation with Mrs McDermott</vt:lpstr>
      <vt:lpstr>Q50: 110. Ignore Jeremy’s comment and continue the conversation with Mrs McDermott</vt:lpstr>
      <vt:lpstr>Q51: 111. After the consultation, explain to Jeremy that that was an inappropriate time to bring up the article.</vt:lpstr>
      <vt:lpstr>Q51: 111. After the consultation, explain to Jeremy that that was an inappropriate time to bring up the article.</vt:lpstr>
      <vt:lpstr>Q52: 112. Explain to Mrs McDermott that Jeremy is still studying for his medical degree.</vt:lpstr>
      <vt:lpstr>Q52: 112. Explain to Mrs McDermott that Jeremy is still studying for his medical degree.</vt:lpstr>
      <vt:lpstr>Q53: 113. Ask Jeremy to explain to the patient why he believes his alternative drug is more effective</vt:lpstr>
      <vt:lpstr>Q53: 113. Ask Jeremy to explain to the patient why he believes his alternative drug is more effective</vt:lpstr>
      <vt:lpstr>Q54: 114. After the consultation, explain to Jeremy that raising his idea in front of Mrs McDermott caused her to be confused</vt:lpstr>
      <vt:lpstr>Q54: 114. After the consultation, explain to Jeremy that raising his idea in front of Mrs McDermott caused her to be confused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Karim Meeran</cp:lastModifiedBy>
  <cp:revision>45</cp:revision>
  <dcterms:created xsi:type="dcterms:W3CDTF">2014-01-30T23:18:11Z</dcterms:created>
  <dcterms:modified xsi:type="dcterms:W3CDTF">2020-12-09T18:30:32Z</dcterms:modified>
</cp:coreProperties>
</file>